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6"/>
  </p:notesMasterIdLst>
  <p:sldIdLst>
    <p:sldId id="260" r:id="rId2"/>
    <p:sldId id="257" r:id="rId3"/>
    <p:sldId id="292" r:id="rId4"/>
    <p:sldId id="301" r:id="rId5"/>
    <p:sldId id="293" r:id="rId6"/>
    <p:sldId id="302" r:id="rId7"/>
    <p:sldId id="303" r:id="rId8"/>
    <p:sldId id="296" r:id="rId9"/>
    <p:sldId id="305" r:id="rId10"/>
    <p:sldId id="309" r:id="rId11"/>
    <p:sldId id="306" r:id="rId12"/>
    <p:sldId id="304" r:id="rId13"/>
    <p:sldId id="307" r:id="rId14"/>
    <p:sldId id="29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53" autoAdjust="0"/>
    <p:restoredTop sz="94660"/>
  </p:normalViewPr>
  <p:slideViewPr>
    <p:cSldViewPr snapToGrid="0">
      <p:cViewPr>
        <p:scale>
          <a:sx n="73" d="100"/>
          <a:sy n="73" d="100"/>
        </p:scale>
        <p:origin x="4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</a:t>
            </a:r>
            <a:r>
              <a:rPr lang="en-US" dirty="0" smtClean="0"/>
              <a:t>Sept 5</a:t>
            </a:r>
            <a:r>
              <a:rPr lang="en-US" dirty="0" smtClean="0"/>
              <a:t>, 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</a:t>
            </a:r>
          </a:p>
          <a:p>
            <a:r>
              <a:rPr lang="en-US" b="1" dirty="0" smtClean="0"/>
              <a:t>Perform the following operations and round to the proper number of </a:t>
            </a:r>
            <a:r>
              <a:rPr lang="en-US" b="1" dirty="0" err="1" smtClean="0"/>
              <a:t>sigfigs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 smtClean="0"/>
              <a:t>A)  7.53 m  x 1.3 m</a:t>
            </a:r>
          </a:p>
          <a:p>
            <a:pPr lvl="1"/>
            <a:r>
              <a:rPr lang="en-US" b="1" dirty="0" smtClean="0"/>
              <a:t>B)  </a:t>
            </a:r>
            <a:r>
              <a:rPr lang="en-US" b="1" dirty="0"/>
              <a:t>8</a:t>
            </a:r>
            <a:r>
              <a:rPr lang="en-US" b="1" dirty="0" smtClean="0"/>
              <a:t>5.36 m – 6.2 m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Finish and Hand in Measurement Lab activity (if not done yet) on my </a:t>
            </a:r>
            <a:r>
              <a:rPr lang="en-US" b="1" dirty="0" smtClean="0"/>
              <a:t>desk</a:t>
            </a:r>
          </a:p>
          <a:p>
            <a:r>
              <a:rPr lang="en-US" b="1" dirty="0" smtClean="0"/>
              <a:t>Get out Density WS for a HMK check</a:t>
            </a:r>
          </a:p>
          <a:p>
            <a:r>
              <a:rPr lang="en-US" b="1" dirty="0" smtClean="0"/>
              <a:t>Pick up Metric WS</a:t>
            </a:r>
            <a:r>
              <a:rPr lang="en-US" b="1" dirty="0" smtClean="0"/>
              <a:t>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Conversion Method 3 – Dimensionalysis</a:t>
            </a:r>
            <a:endParaRPr lang="en-US" dirty="0"/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5700" y="2603500"/>
            <a:ext cx="9721850" cy="3416300"/>
          </a:xfrm>
        </p:spPr>
        <p:txBody>
          <a:bodyPr rtlCol="0">
            <a:normAutofit fontScale="92500"/>
          </a:bodyPr>
          <a:lstStyle/>
          <a:p>
            <a:pPr marL="514350" indent="-51435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Write the measured value with its unit. (</a:t>
            </a:r>
            <a:r>
              <a:rPr lang="en-US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Given)</a:t>
            </a:r>
          </a:p>
          <a:p>
            <a:pPr marL="514350" indent="-51435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Draw the multiplication symbol and a division line.</a:t>
            </a:r>
          </a:p>
          <a:p>
            <a:pPr marL="514350" indent="-51435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Copy the unit to the bottom of the conversion factor to cancel.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“Times sign, draw a line, copy the unit”</a:t>
            </a:r>
          </a:p>
          <a:p>
            <a:pPr marL="457200" indent="-45720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Write the </a:t>
            </a:r>
            <a:r>
              <a:rPr lang="en-US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target unit 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 the top of the conversion factor.</a:t>
            </a:r>
          </a:p>
          <a:p>
            <a:pPr marL="514350" indent="-51435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Find an </a:t>
            </a:r>
            <a:r>
              <a:rPr lang="en-US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equivalence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using these two units and complete the conversion factor.</a:t>
            </a:r>
          </a:p>
          <a:p>
            <a:pPr marL="514350" indent="-51435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Multiply and cancel units. (</a:t>
            </a:r>
            <a:r>
              <a:rPr lang="en-US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Multiply by tops, divide by bottoms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514350" indent="-51435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Report value with the </a:t>
            </a:r>
            <a:r>
              <a:rPr lang="en-US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target unit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(</a:t>
            </a:r>
            <a:r>
              <a:rPr lang="en-US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 correct sigfigs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 startAt="5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42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Meter Stick Equivalences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4172" y="2603500"/>
            <a:ext cx="8825659" cy="4254500"/>
          </a:xfrm>
        </p:spPr>
        <p:txBody>
          <a:bodyPr/>
          <a:lstStyle/>
          <a:p>
            <a:r>
              <a:rPr lang="en-US" b="1" dirty="0" smtClean="0"/>
              <a:t>Three equivalences are used often in conversion factors</a:t>
            </a:r>
          </a:p>
          <a:p>
            <a:r>
              <a:rPr lang="en-US" b="1" dirty="0" smtClean="0"/>
              <a:t>They are called the meter stick equivalences because they all relate to the meter stick</a:t>
            </a:r>
          </a:p>
          <a:p>
            <a:pPr lvl="1"/>
            <a:r>
              <a:rPr lang="en-US" b="1" dirty="0" smtClean="0"/>
              <a:t>Easy to visualize and remember.</a:t>
            </a:r>
          </a:p>
          <a:p>
            <a:pPr lvl="1"/>
            <a:endParaRPr lang="en-US" b="1" dirty="0"/>
          </a:p>
          <a:p>
            <a:pPr lvl="1"/>
            <a:endParaRPr lang="en-US" b="1" dirty="0" smtClean="0"/>
          </a:p>
          <a:p>
            <a:pPr lvl="1"/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Also works for other base units: 1000 mL = 1 L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678839" y="4178844"/>
          <a:ext cx="4064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 m = 100 cm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 m = 1000 mm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1000 m = 1 km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88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9883160" cy="706964"/>
          </a:xfrm>
        </p:spPr>
        <p:txBody>
          <a:bodyPr/>
          <a:lstStyle/>
          <a:p>
            <a:r>
              <a:rPr lang="en-US" dirty="0"/>
              <a:t>Conversion Method 3 – Dimensionalysis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 smtClean="0"/>
                  <a:t>Any prefix definition can be turned into two equivalence statements:</a:t>
                </a:r>
              </a:p>
              <a:p>
                <a:r>
                  <a:rPr lang="en-US" b="1" dirty="0" err="1" smtClean="0"/>
                  <a:t>Milli</a:t>
                </a:r>
                <a:r>
                  <a:rPr lang="en-US" b="1" dirty="0" smtClean="0"/>
                  <a:t>-   	m		10</a:t>
                </a:r>
                <a:r>
                  <a:rPr lang="en-US" b="1" baseline="30000" dirty="0" smtClean="0"/>
                  <a:t>-3</a:t>
                </a:r>
                <a:endParaRPr lang="en-US" b="1" dirty="0" smtClean="0"/>
              </a:p>
              <a:p>
                <a:r>
                  <a:rPr lang="en-US" b="1" dirty="0" smtClean="0"/>
                  <a:t>1 mm = 10</a:t>
                </a:r>
                <a:r>
                  <a:rPr lang="en-US" b="1" baseline="30000" dirty="0" smtClean="0"/>
                  <a:t>-3</a:t>
                </a:r>
                <a:r>
                  <a:rPr lang="en-US" b="1" dirty="0" smtClean="0"/>
                  <a:t> m		and 		1 m = 10</a:t>
                </a:r>
                <a:r>
                  <a:rPr lang="en-US" b="1" baseline="30000" dirty="0" smtClean="0"/>
                  <a:t>3</a:t>
                </a:r>
                <a:r>
                  <a:rPr lang="en-US" b="1" dirty="0" smtClean="0"/>
                  <a:t> mm = 1000 mm</a:t>
                </a:r>
              </a:p>
              <a:p>
                <a:r>
                  <a:rPr lang="en-US" b="1" dirty="0" smtClean="0"/>
                  <a:t>Any equivalence statement can be turned into a fraction that equals 1</a:t>
                </a:r>
              </a:p>
              <a:p>
                <a:r>
                  <a:rPr lang="en-US" b="1" dirty="0" smtClean="0"/>
                  <a:t>Ex: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1" i="0" smtClean="0">
                            <a:latin typeface="Cambria Math" panose="02040503050406030204" pitchFamily="18" charset="0"/>
                          </a:rPr>
                          <m:t>mm</m:t>
                        </m:r>
                      </m:num>
                      <m:den>
                        <m:sSup>
                          <m:sSupPr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2800" b="1" i="0" smtClean="0">
                            <a:latin typeface="Cambria Math" panose="02040503050406030204" pitchFamily="18" charset="0"/>
                          </a:rPr>
                          <m:t>m</m:t>
                        </m:r>
                      </m:den>
                    </m:f>
                  </m:oMath>
                </a14:m>
                <a:r>
                  <a:rPr lang="en-US" sz="2800" b="1" dirty="0" smtClean="0"/>
                  <a:t>  or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2800" b="1" i="0">
                            <a:latin typeface="Cambria Math" panose="02040503050406030204" pitchFamily="18" charset="0"/>
                          </a:rPr>
                          <m:t>m</m:t>
                        </m:r>
                      </m:num>
                      <m:den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1" i="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sz="2800" b="1" i="0" smtClean="0">
                            <a:latin typeface="Cambria Math" panose="02040503050406030204" pitchFamily="18" charset="0"/>
                          </a:rPr>
                          <m:t>m</m:t>
                        </m:r>
                      </m:den>
                    </m:f>
                  </m:oMath>
                </a14:m>
                <a:r>
                  <a:rPr lang="en-US" b="1" dirty="0" smtClean="0"/>
                  <a:t>	</a:t>
                </a:r>
                <a:r>
                  <a:rPr lang="en-US" sz="2800" b="1" dirty="0" smtClean="0"/>
                  <a:t>or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1" i="0">
                            <a:latin typeface="Cambria Math" panose="02040503050406030204" pitchFamily="18" charset="0"/>
                          </a:rPr>
                          <m:t>m</m:t>
                        </m:r>
                      </m:num>
                      <m:den>
                        <m:sSup>
                          <m:sSupPr>
                            <m:ctrlPr>
                              <a:rPr lang="en-US" sz="2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8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2800" b="1" i="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sz="2800" b="1" i="0" smtClean="0">
                            <a:latin typeface="Cambria Math" panose="02040503050406030204" pitchFamily="18" charset="0"/>
                          </a:rPr>
                          <m:t>m</m:t>
                        </m:r>
                      </m:den>
                    </m:f>
                  </m:oMath>
                </a14:m>
                <a:r>
                  <a:rPr lang="en-US" sz="2800" b="1" dirty="0"/>
                  <a:t>  or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𝟏𝟎𝟎𝟎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1" i="0" smtClean="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sz="2800" b="1" i="0">
                            <a:latin typeface="Cambria Math" panose="02040503050406030204" pitchFamily="18" charset="0"/>
                          </a:rPr>
                          <m:t>m</m:t>
                        </m:r>
                      </m:num>
                      <m:den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800" b="1" i="0">
                            <a:latin typeface="Cambria Math" panose="02040503050406030204" pitchFamily="18" charset="0"/>
                          </a:rPr>
                          <m:t>m</m:t>
                        </m:r>
                      </m:den>
                    </m:f>
                  </m:oMath>
                </a14:m>
                <a:endParaRPr lang="en-US" sz="2800" b="1" dirty="0" smtClean="0"/>
              </a:p>
              <a:p>
                <a:r>
                  <a:rPr lang="en-US" b="1" dirty="0" smtClean="0"/>
                  <a:t>Multiply any unit by a conversion factor such that units cancel.</a:t>
                </a:r>
              </a:p>
              <a:p>
                <a:r>
                  <a:rPr lang="en-US" b="1" dirty="0" smtClean="0"/>
                  <a:t>Ex:  56 m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𝟏𝟎𝟎𝟎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mm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>
                            <a:latin typeface="Cambria Math" panose="02040503050406030204" pitchFamily="18" charset="0"/>
                          </a:rPr>
                          <m:t>m</m:t>
                        </m:r>
                      </m:den>
                    </m:f>
                  </m:oMath>
                </a14:m>
                <a:r>
                  <a:rPr lang="en-US" b="1" dirty="0" smtClean="0"/>
                  <a:t>  =  56,000 mm  = 5.6 x 10</a:t>
                </a:r>
                <a:r>
                  <a:rPr lang="en-US" b="1" baseline="30000" dirty="0" smtClean="0"/>
                  <a:t>4</a:t>
                </a:r>
                <a:r>
                  <a:rPr lang="en-US" b="1" dirty="0" smtClean="0"/>
                  <a:t> mm</a:t>
                </a:r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8" t="-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420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with Conversion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“Times sign, draw a line, copy the unit”</a:t>
            </a:r>
          </a:p>
          <a:p>
            <a:r>
              <a:rPr lang="en-US" b="1" dirty="0" smtClean="0"/>
              <a:t>Ex:  73 cm </a:t>
            </a:r>
            <a:r>
              <a:rPr lang="en-US" b="1" dirty="0" smtClean="0">
                <a:sym typeface="Wingdings" panose="05000000000000000000" pitchFamily="2" charset="2"/>
              </a:rPr>
              <a:t> m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Ex: 3.55 L  mL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Ex:  0.359 g  mg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Ex</a:t>
            </a:r>
            <a:r>
              <a:rPr lang="en-US" b="1" dirty="0">
                <a:sym typeface="Wingdings" panose="05000000000000000000" pitchFamily="2" charset="2"/>
              </a:rPr>
              <a:t>:  5.8 </a:t>
            </a:r>
            <a:r>
              <a:rPr lang="el-GR" b="1" dirty="0">
                <a:sym typeface="Wingdings" panose="05000000000000000000" pitchFamily="2" charset="2"/>
              </a:rPr>
              <a:t>μ</a:t>
            </a:r>
            <a:r>
              <a:rPr lang="en-US" b="1" dirty="0">
                <a:sym typeface="Wingdings" panose="05000000000000000000" pitchFamily="2" charset="2"/>
              </a:rPr>
              <a:t>m  </a:t>
            </a:r>
            <a:r>
              <a:rPr lang="en-US" b="1" dirty="0" smtClean="0">
                <a:sym typeface="Wingdings" panose="05000000000000000000" pitchFamily="2" charset="2"/>
              </a:rPr>
              <a:t>mm</a:t>
            </a:r>
          </a:p>
          <a:p>
            <a:pPr lvl="1"/>
            <a:r>
              <a:rPr lang="en-US" b="1" dirty="0" smtClean="0">
                <a:sym typeface="Wingdings" panose="05000000000000000000" pitchFamily="2" charset="2"/>
              </a:rPr>
              <a:t>Think </a:t>
            </a:r>
            <a:r>
              <a:rPr lang="en-US" b="1" dirty="0">
                <a:sym typeface="Wingdings" panose="05000000000000000000" pitchFamily="2" charset="2"/>
              </a:rPr>
              <a:t>5.8 </a:t>
            </a:r>
            <a:r>
              <a:rPr lang="el-GR" b="1" dirty="0">
                <a:sym typeface="Wingdings" panose="05000000000000000000" pitchFamily="2" charset="2"/>
              </a:rPr>
              <a:t>μ</a:t>
            </a:r>
            <a:r>
              <a:rPr lang="en-US" b="1" dirty="0">
                <a:sym typeface="Wingdings" panose="05000000000000000000" pitchFamily="2" charset="2"/>
              </a:rPr>
              <a:t>m  </a:t>
            </a:r>
            <a:r>
              <a:rPr lang="en-US" b="1" dirty="0" smtClean="0">
                <a:sym typeface="Wingdings" panose="05000000000000000000" pitchFamily="2" charset="2"/>
              </a:rPr>
              <a:t>m  mm   (use two conversion factors)</a:t>
            </a:r>
            <a:endParaRPr lang="en-US" b="1" dirty="0">
              <a:sym typeface="Wingdings" panose="05000000000000000000" pitchFamily="2" charset="2"/>
            </a:endParaRPr>
          </a:p>
          <a:p>
            <a:pPr lvl="1"/>
            <a:endParaRPr lang="en-US" b="1" dirty="0">
              <a:sym typeface="Wingdings" panose="05000000000000000000" pitchFamily="2" charset="2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1194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Order the following metric units from largest to smallest:</a:t>
            </a:r>
          </a:p>
          <a:p>
            <a:r>
              <a:rPr lang="en-US" sz="2800" b="1" dirty="0" err="1" smtClean="0"/>
              <a:t>μm</a:t>
            </a:r>
            <a:r>
              <a:rPr lang="en-US" sz="2800" b="1" dirty="0" smtClean="0"/>
              <a:t> , cm, km, m, mm, nm, Mm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/>
              <a:t>What’s Due?  (Pending assignments to complete.)</a:t>
            </a:r>
          </a:p>
          <a:p>
            <a:pPr lvl="1"/>
            <a:r>
              <a:rPr lang="en-US" b="1" dirty="0"/>
              <a:t>Complete the </a:t>
            </a:r>
            <a:r>
              <a:rPr lang="en-US" b="1" dirty="0" smtClean="0"/>
              <a:t>Metric Conversions </a:t>
            </a:r>
            <a:r>
              <a:rPr lang="en-US" b="1" dirty="0" smtClean="0"/>
              <a:t>Worksheet</a:t>
            </a:r>
            <a:endParaRPr lang="en-US" b="1" dirty="0"/>
          </a:p>
          <a:p>
            <a:r>
              <a:rPr lang="en-US" b="1" dirty="0" smtClean="0"/>
              <a:t>What’s </a:t>
            </a:r>
            <a:r>
              <a:rPr lang="en-US" b="1" dirty="0"/>
              <a:t>Next?  (How to prepare for the next day)</a:t>
            </a:r>
          </a:p>
          <a:p>
            <a:pPr lvl="1"/>
            <a:r>
              <a:rPr lang="en-US" b="1" dirty="0"/>
              <a:t>Read </a:t>
            </a:r>
            <a:r>
              <a:rPr lang="en-US" b="1" dirty="0" smtClean="0"/>
              <a:t>p12-16  Factor Label Method</a:t>
            </a:r>
            <a:endParaRPr lang="en-US" b="1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66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Objectives</a:t>
            </a:r>
          </a:p>
          <a:p>
            <a:pPr lvl="1"/>
            <a:r>
              <a:rPr lang="en-US" b="1" dirty="0"/>
              <a:t>To Use the Metric System </a:t>
            </a:r>
          </a:p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SI Units</a:t>
            </a:r>
            <a:endParaRPr lang="en-US" b="1" dirty="0" smtClean="0"/>
          </a:p>
          <a:p>
            <a:pPr lvl="1"/>
            <a:r>
              <a:rPr lang="en-US" b="1" dirty="0" smtClean="0"/>
              <a:t>The </a:t>
            </a:r>
            <a:r>
              <a:rPr lang="en-US" b="1" dirty="0"/>
              <a:t>Metric System</a:t>
            </a:r>
          </a:p>
          <a:p>
            <a:pPr lvl="1"/>
            <a:r>
              <a:rPr lang="en-US" b="1" dirty="0" smtClean="0"/>
              <a:t>3 Unit Conversion methods</a:t>
            </a:r>
          </a:p>
          <a:p>
            <a:pPr lvl="1"/>
            <a:r>
              <a:rPr lang="en-US" b="1" dirty="0" smtClean="0"/>
              <a:t>The Ladder</a:t>
            </a:r>
          </a:p>
          <a:p>
            <a:pPr lvl="1"/>
            <a:r>
              <a:rPr lang="en-US" b="1" dirty="0" smtClean="0"/>
              <a:t>Powers of </a:t>
            </a:r>
            <a:r>
              <a:rPr lang="en-US" b="1" dirty="0" smtClean="0"/>
              <a:t>10</a:t>
            </a:r>
            <a:endParaRPr lang="en-US" dirty="0" smtClean="0"/>
          </a:p>
          <a:p>
            <a:pPr lvl="1"/>
            <a:r>
              <a:rPr lang="en-US" b="1" dirty="0" smtClean="0"/>
              <a:t>Dimensionalysis</a:t>
            </a:r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3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 (metric) System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154953" y="2391508"/>
            <a:ext cx="4828032" cy="3416301"/>
          </a:xfrm>
        </p:spPr>
        <p:txBody>
          <a:bodyPr>
            <a:noAutofit/>
          </a:bodyPr>
          <a:lstStyle/>
          <a:p>
            <a:r>
              <a:rPr lang="en-US" b="1" dirty="0" smtClean="0"/>
              <a:t>BASE UNITS (all defined relative to the 3 standards above)</a:t>
            </a:r>
          </a:p>
          <a:p>
            <a:pPr lvl="1"/>
            <a:r>
              <a:rPr lang="en-US" sz="1800" b="1" u="sng" dirty="0" smtClean="0"/>
              <a:t>meter</a:t>
            </a:r>
            <a:r>
              <a:rPr lang="en-US" sz="1800" b="1" dirty="0" smtClean="0"/>
              <a:t> for length </a:t>
            </a:r>
          </a:p>
          <a:p>
            <a:pPr lvl="1"/>
            <a:r>
              <a:rPr lang="en-US" sz="1800" b="1" u="sng" dirty="0" smtClean="0"/>
              <a:t>kilogram</a:t>
            </a:r>
            <a:r>
              <a:rPr lang="en-US" sz="1800" b="1" dirty="0" smtClean="0"/>
              <a:t> for mass (note: not the gram)</a:t>
            </a:r>
          </a:p>
          <a:p>
            <a:pPr lvl="1"/>
            <a:r>
              <a:rPr lang="en-US" sz="1800" b="1" u="sng" dirty="0" smtClean="0"/>
              <a:t>second</a:t>
            </a:r>
            <a:r>
              <a:rPr lang="en-US" sz="1800" b="1" dirty="0" smtClean="0"/>
              <a:t> for time</a:t>
            </a:r>
          </a:p>
          <a:p>
            <a:pPr lvl="1"/>
            <a:r>
              <a:rPr lang="en-US" sz="1800" b="1" i="1" dirty="0" smtClean="0"/>
              <a:t>ampere for electric current</a:t>
            </a:r>
          </a:p>
          <a:p>
            <a:pPr lvl="1"/>
            <a:r>
              <a:rPr lang="en-US" sz="1800" b="1" u="sng" dirty="0" smtClean="0"/>
              <a:t>kelvin</a:t>
            </a:r>
            <a:r>
              <a:rPr lang="en-US" sz="1800" b="1" dirty="0" smtClean="0"/>
              <a:t> for temperature</a:t>
            </a:r>
          </a:p>
          <a:p>
            <a:pPr lvl="1"/>
            <a:r>
              <a:rPr lang="en-US" sz="1800" b="1" i="1" dirty="0" smtClean="0"/>
              <a:t>candela for luminous intensity</a:t>
            </a:r>
          </a:p>
          <a:p>
            <a:pPr lvl="1"/>
            <a:r>
              <a:rPr lang="en-US" sz="1800" b="1" u="sng" dirty="0" smtClean="0"/>
              <a:t>mole </a:t>
            </a:r>
            <a:r>
              <a:rPr lang="en-US" sz="1800" b="1" dirty="0" smtClean="0"/>
              <a:t>for the amount of substance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2391508"/>
            <a:ext cx="5546188" cy="1356244"/>
          </a:xfrm>
        </p:spPr>
        <p:txBody>
          <a:bodyPr>
            <a:noAutofit/>
          </a:bodyPr>
          <a:lstStyle/>
          <a:p>
            <a:r>
              <a:rPr lang="en-US" b="1" dirty="0"/>
              <a:t>DERIVED UNITS</a:t>
            </a:r>
          </a:p>
          <a:p>
            <a:pPr lvl="1"/>
            <a:r>
              <a:rPr lang="en-US" sz="1800" b="1" u="sng" dirty="0"/>
              <a:t>liter</a:t>
            </a:r>
            <a:r>
              <a:rPr lang="en-US" sz="1800" b="1" dirty="0"/>
              <a:t> for volume  (1 mL = 1 cm</a:t>
            </a:r>
            <a:r>
              <a:rPr lang="en-US" sz="1800" b="1" baseline="30000" dirty="0"/>
              <a:t>3</a:t>
            </a:r>
            <a:r>
              <a:rPr lang="en-US" sz="1800" b="1" dirty="0"/>
              <a:t>)</a:t>
            </a:r>
            <a:endParaRPr lang="en-US" sz="1800" b="1" u="sng" dirty="0"/>
          </a:p>
          <a:p>
            <a:r>
              <a:rPr lang="en-US" b="1" dirty="0" smtClean="0"/>
              <a:t>PREFIXES (Memorize these </a:t>
            </a:r>
            <a:r>
              <a:rPr lang="en-US" b="1" dirty="0" smtClean="0"/>
              <a:t>5 for convenience)</a:t>
            </a:r>
            <a:endParaRPr lang="en-US" b="1" dirty="0" smtClean="0"/>
          </a:p>
          <a:p>
            <a:pPr lvl="1"/>
            <a:r>
              <a:rPr lang="en-US" sz="1800" b="1" dirty="0" smtClean="0"/>
              <a:t>Allows units to be a convenient size for observations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378943" y="4337595"/>
          <a:ext cx="4845318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Prefix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Abbreviation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Power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of 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Kilo-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97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Deci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255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Centi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326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Milli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-3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904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Micro-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μ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-6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427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504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mole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The </a:t>
            </a:r>
            <a:r>
              <a:rPr lang="en-US" sz="2000" b="1" u="sng" dirty="0" smtClean="0"/>
              <a:t>mole</a:t>
            </a:r>
            <a:r>
              <a:rPr lang="en-US" sz="2000" b="1" dirty="0" smtClean="0"/>
              <a:t> allows us to connect the macroscopic and atomic scales</a:t>
            </a:r>
            <a:r>
              <a:rPr lang="en-US" sz="2000" b="1" dirty="0" smtClean="0"/>
              <a:t>.</a:t>
            </a:r>
          </a:p>
          <a:p>
            <a:pPr lvl="1"/>
            <a:r>
              <a:rPr lang="en-US" sz="1800" b="1" dirty="0" smtClean="0"/>
              <a:t>(An instance of the CCC Scale, Proportion and Quantity)</a:t>
            </a:r>
            <a:endParaRPr lang="en-US" sz="1800" b="1" dirty="0" smtClean="0"/>
          </a:p>
          <a:p>
            <a:r>
              <a:rPr lang="en-US" sz="2000" b="1" dirty="0" smtClean="0"/>
              <a:t>A mole is a unit like dozen or ream.</a:t>
            </a:r>
          </a:p>
          <a:p>
            <a:r>
              <a:rPr lang="en-US" sz="2000" b="1" dirty="0" smtClean="0"/>
              <a:t>A mole simply counts some number of items.</a:t>
            </a:r>
          </a:p>
          <a:p>
            <a:r>
              <a:rPr lang="en-US" sz="2000" b="1" dirty="0" smtClean="0"/>
              <a:t>So…how many is a mole?</a:t>
            </a:r>
          </a:p>
          <a:p>
            <a:r>
              <a:rPr lang="en-US" sz="2000" b="1" dirty="0" smtClean="0"/>
              <a:t>1 mole = </a:t>
            </a:r>
            <a:r>
              <a:rPr lang="en-US" sz="2000" b="1" dirty="0"/>
              <a:t>6.022 x 10</a:t>
            </a:r>
            <a:r>
              <a:rPr lang="en-US" sz="2000" b="1" baseline="30000" dirty="0"/>
              <a:t>23</a:t>
            </a:r>
            <a:r>
              <a:rPr lang="en-US" sz="2000" b="1" dirty="0"/>
              <a:t>  </a:t>
            </a:r>
            <a:r>
              <a:rPr lang="en-US" sz="2000" b="1" dirty="0" smtClean="0"/>
              <a:t>   </a:t>
            </a:r>
            <a:r>
              <a:rPr lang="en-US" sz="2000" b="1" dirty="0"/>
              <a:t>There are 6.022 x 10</a:t>
            </a:r>
            <a:r>
              <a:rPr lang="en-US" sz="2000" b="1" baseline="30000" dirty="0"/>
              <a:t>23</a:t>
            </a:r>
            <a:r>
              <a:rPr lang="en-US" sz="2000" b="1" dirty="0"/>
              <a:t> items in one mole of anything.</a:t>
            </a:r>
          </a:p>
          <a:p>
            <a:endParaRPr lang="en-US" sz="2000" b="1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091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Set of Prefixes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916159" y="2698386"/>
          <a:ext cx="7303248" cy="3230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48541055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4238757580"/>
                    </a:ext>
                  </a:extLst>
                </a:gridCol>
                <a:gridCol w="2648380">
                  <a:extLst>
                    <a:ext uri="{9D8B030D-6E8A-4147-A177-3AD203B41FA5}">
                      <a16:colId xmlns:a16="http://schemas.microsoft.com/office/drawing/2014/main" val="3651277656"/>
                    </a:ext>
                  </a:extLst>
                </a:gridCol>
                <a:gridCol w="3008948">
                  <a:extLst>
                    <a:ext uri="{9D8B030D-6E8A-4147-A177-3AD203B41FA5}">
                      <a16:colId xmlns:a16="http://schemas.microsoft.com/office/drawing/2014/main" val="263600726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Prefix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Symbol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Meaning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Example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939639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tera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1 000 000 000 000   or  10</a:t>
                      </a:r>
                      <a:r>
                        <a:rPr lang="en-US" sz="1400" baseline="30000">
                          <a:effectLst/>
                        </a:rPr>
                        <a:t>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 </a:t>
                      </a:r>
                      <a:r>
                        <a:rPr lang="en-US" sz="1400" dirty="0" err="1">
                          <a:effectLst/>
                        </a:rPr>
                        <a:t>Ts</a:t>
                      </a:r>
                      <a:r>
                        <a:rPr lang="en-US" sz="1400" dirty="0">
                          <a:effectLst/>
                        </a:rPr>
                        <a:t> = 1 000 000 000 000 s = 10</a:t>
                      </a:r>
                      <a:r>
                        <a:rPr lang="en-US" sz="1400" baseline="30000" dirty="0">
                          <a:effectLst/>
                        </a:rPr>
                        <a:t>12</a:t>
                      </a:r>
                      <a:r>
                        <a:rPr lang="en-US" sz="1400" dirty="0">
                          <a:effectLst/>
                        </a:rPr>
                        <a:t> 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676336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giga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1 000 000 000          or  10</a:t>
                      </a:r>
                      <a:r>
                        <a:rPr lang="en-US" sz="1400" baseline="30000">
                          <a:effectLst/>
                        </a:rPr>
                        <a:t>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 </a:t>
                      </a:r>
                      <a:r>
                        <a:rPr lang="en-US" sz="1400" dirty="0" err="1">
                          <a:effectLst/>
                        </a:rPr>
                        <a:t>Gs</a:t>
                      </a:r>
                      <a:r>
                        <a:rPr lang="en-US" sz="1400" dirty="0">
                          <a:effectLst/>
                        </a:rPr>
                        <a:t> = 1 000 000 000 s = 10</a:t>
                      </a:r>
                      <a:r>
                        <a:rPr lang="en-US" sz="1400" baseline="30000" dirty="0">
                          <a:effectLst/>
                        </a:rPr>
                        <a:t>9</a:t>
                      </a:r>
                      <a:r>
                        <a:rPr lang="en-US" sz="1400" dirty="0">
                          <a:effectLst/>
                        </a:rPr>
                        <a:t>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55449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mega-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1 000 000                 or  10</a:t>
                      </a:r>
                      <a:r>
                        <a:rPr lang="en-US" sz="1400" baseline="300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 </a:t>
                      </a:r>
                      <a:r>
                        <a:rPr lang="en-US" sz="1400" dirty="0" err="1">
                          <a:effectLst/>
                        </a:rPr>
                        <a:t>Ms</a:t>
                      </a:r>
                      <a:r>
                        <a:rPr lang="en-US" sz="1400" dirty="0">
                          <a:effectLst/>
                        </a:rPr>
                        <a:t> = 1 000 000 s = 10</a:t>
                      </a:r>
                      <a:r>
                        <a:rPr lang="en-US" sz="1400" baseline="30000" dirty="0">
                          <a:effectLst/>
                        </a:rPr>
                        <a:t>6</a:t>
                      </a:r>
                      <a:r>
                        <a:rPr lang="en-US" sz="1400" dirty="0">
                          <a:effectLst/>
                        </a:rPr>
                        <a:t> 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318488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kilo-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k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1 000                        or  10</a:t>
                      </a:r>
                      <a:r>
                        <a:rPr lang="en-US" sz="1400" baseline="300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 </a:t>
                      </a:r>
                      <a:r>
                        <a:rPr lang="en-US" sz="1400" dirty="0" err="1">
                          <a:effectLst/>
                        </a:rPr>
                        <a:t>ks</a:t>
                      </a:r>
                      <a:r>
                        <a:rPr lang="en-US" sz="1400" dirty="0">
                          <a:effectLst/>
                        </a:rPr>
                        <a:t> = 1000 s = 10</a:t>
                      </a:r>
                      <a:r>
                        <a:rPr lang="en-US" sz="1400" baseline="30000" dirty="0">
                          <a:effectLst/>
                        </a:rPr>
                        <a:t>3</a:t>
                      </a:r>
                      <a:r>
                        <a:rPr lang="en-US" sz="1400" dirty="0">
                          <a:effectLst/>
                        </a:rPr>
                        <a:t> 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3584365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deci</a:t>
                      </a:r>
                      <a:r>
                        <a:rPr lang="en-US" sz="1400" dirty="0">
                          <a:effectLst/>
                        </a:rPr>
                        <a:t>-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                            or  10</a:t>
                      </a:r>
                      <a:r>
                        <a:rPr lang="en-US" sz="1400" baseline="30000">
                          <a:effectLst/>
                        </a:rPr>
                        <a:t>-1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 ds = 0.1 s = 10</a:t>
                      </a:r>
                      <a:r>
                        <a:rPr lang="en-US" sz="1400" baseline="30000" dirty="0">
                          <a:effectLst/>
                        </a:rPr>
                        <a:t>-1</a:t>
                      </a:r>
                      <a:r>
                        <a:rPr lang="en-US" sz="1400" dirty="0">
                          <a:effectLst/>
                        </a:rPr>
                        <a:t> 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883985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centi-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0.01                          or  10</a:t>
                      </a:r>
                      <a:r>
                        <a:rPr lang="en-US" sz="1400" baseline="30000">
                          <a:effectLst/>
                        </a:rPr>
                        <a:t>-2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 </a:t>
                      </a:r>
                      <a:r>
                        <a:rPr lang="en-US" sz="1400" dirty="0" err="1">
                          <a:effectLst/>
                        </a:rPr>
                        <a:t>cs</a:t>
                      </a:r>
                      <a:r>
                        <a:rPr lang="en-US" sz="1400" dirty="0">
                          <a:effectLst/>
                        </a:rPr>
                        <a:t> = 0.01 s = 10</a:t>
                      </a:r>
                      <a:r>
                        <a:rPr lang="en-US" sz="1400" baseline="30000" dirty="0">
                          <a:effectLst/>
                        </a:rPr>
                        <a:t>-2</a:t>
                      </a:r>
                      <a:r>
                        <a:rPr lang="en-US" sz="1400" dirty="0">
                          <a:effectLst/>
                        </a:rPr>
                        <a:t> s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482799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milli-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0.001                        or  10</a:t>
                      </a:r>
                      <a:r>
                        <a:rPr lang="en-US" sz="1400" baseline="30000">
                          <a:effectLst/>
                        </a:rPr>
                        <a:t>-3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ms = 0.001 s = 10</a:t>
                      </a:r>
                      <a:r>
                        <a:rPr lang="en-US" sz="1400" baseline="30000">
                          <a:effectLst/>
                        </a:rPr>
                        <a:t>-3</a:t>
                      </a:r>
                      <a:r>
                        <a:rPr lang="en-US" sz="1400">
                          <a:effectLst/>
                        </a:rPr>
                        <a:t> 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445084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micro-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µ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0.000 001                 or  10</a:t>
                      </a:r>
                      <a:r>
                        <a:rPr lang="en-US" sz="1400" baseline="30000">
                          <a:effectLst/>
                        </a:rPr>
                        <a:t>-6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µs = 0.000 001 s = 10</a:t>
                      </a:r>
                      <a:r>
                        <a:rPr lang="en-US" sz="1400" baseline="30000">
                          <a:effectLst/>
                        </a:rPr>
                        <a:t>-6</a:t>
                      </a:r>
                      <a:r>
                        <a:rPr lang="en-US" sz="1400">
                          <a:effectLst/>
                        </a:rPr>
                        <a:t> 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5336446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nano-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0.000 000 001          or  10</a:t>
                      </a:r>
                      <a:r>
                        <a:rPr lang="en-US" sz="1400" baseline="30000">
                          <a:effectLst/>
                        </a:rPr>
                        <a:t>-9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ns = 0.000 000 001 s = 10</a:t>
                      </a:r>
                      <a:r>
                        <a:rPr lang="en-US" sz="1400" baseline="30000">
                          <a:effectLst/>
                        </a:rPr>
                        <a:t>-9</a:t>
                      </a:r>
                      <a:r>
                        <a:rPr lang="en-US" sz="1400">
                          <a:effectLst/>
                        </a:rPr>
                        <a:t> 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163992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pico-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0.000 000 000 001   or  10</a:t>
                      </a:r>
                      <a:r>
                        <a:rPr lang="en-US" sz="1400" baseline="30000">
                          <a:effectLst/>
                        </a:rPr>
                        <a:t>-12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 </a:t>
                      </a:r>
                      <a:r>
                        <a:rPr lang="en-US" sz="1400" dirty="0" err="1">
                          <a:effectLst/>
                        </a:rPr>
                        <a:t>ps</a:t>
                      </a:r>
                      <a:r>
                        <a:rPr lang="en-US" sz="1400" dirty="0">
                          <a:effectLst/>
                        </a:rPr>
                        <a:t> = 0.000 000 000 001 s = 10</a:t>
                      </a:r>
                      <a:r>
                        <a:rPr lang="en-US" sz="1400" baseline="30000" dirty="0">
                          <a:effectLst/>
                        </a:rPr>
                        <a:t>-12</a:t>
                      </a:r>
                      <a:r>
                        <a:rPr lang="en-US" sz="1400" dirty="0">
                          <a:effectLst/>
                        </a:rPr>
                        <a:t> 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042733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>
            <a:off x="1903096" y="4287700"/>
            <a:ext cx="7338536" cy="0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2589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Method 1 –  Move decimal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Imagine the list of prefixes as a </a:t>
            </a:r>
            <a:r>
              <a:rPr lang="en-US" b="1" u="sng" dirty="0" smtClean="0"/>
              <a:t>ladder</a:t>
            </a:r>
            <a:r>
              <a:rPr lang="en-US" b="1" dirty="0" smtClean="0"/>
              <a:t>. For </a:t>
            </a:r>
            <a:r>
              <a:rPr lang="en-US" b="1" u="sng" dirty="0" smtClean="0"/>
              <a:t>each step on the ladder </a:t>
            </a:r>
            <a:r>
              <a:rPr lang="en-US" b="1" dirty="0" smtClean="0"/>
              <a:t>from your starting unit to your target unit, you will move your </a:t>
            </a:r>
            <a:r>
              <a:rPr lang="en-US" b="1" u="sng" dirty="0" smtClean="0"/>
              <a:t>decimal one place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If you move to a </a:t>
            </a:r>
            <a:r>
              <a:rPr lang="en-US" b="1" u="sng" dirty="0" smtClean="0"/>
              <a:t>larger unit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UP</a:t>
            </a:r>
            <a:r>
              <a:rPr lang="en-US" b="1" dirty="0" smtClean="0"/>
              <a:t> the ladder, the </a:t>
            </a:r>
            <a:r>
              <a:rPr lang="en-US" b="1" u="sng" dirty="0" smtClean="0"/>
              <a:t>number</a:t>
            </a:r>
            <a:r>
              <a:rPr lang="en-US" b="1" dirty="0" smtClean="0"/>
              <a:t> will get </a:t>
            </a:r>
            <a:r>
              <a:rPr lang="en-US" b="1" u="sng" dirty="0" smtClean="0"/>
              <a:t>smaller</a:t>
            </a:r>
            <a:r>
              <a:rPr lang="en-US" b="1" dirty="0" smtClean="0"/>
              <a:t>. </a:t>
            </a:r>
            <a:r>
              <a:rPr lang="en-US" b="1" u="sng" dirty="0" smtClean="0"/>
              <a:t>Move decimal to </a:t>
            </a:r>
            <a:r>
              <a:rPr lang="en-US" b="1" u="sng" dirty="0" smtClean="0">
                <a:solidFill>
                  <a:srgbClr val="FF0000"/>
                </a:solidFill>
              </a:rPr>
              <a:t>left</a:t>
            </a:r>
            <a:r>
              <a:rPr lang="en-US" b="1" u="sng" dirty="0" smtClean="0"/>
              <a:t>.</a:t>
            </a:r>
          </a:p>
          <a:p>
            <a:r>
              <a:rPr lang="en-US" b="1" dirty="0" smtClean="0"/>
              <a:t>If you move to a </a:t>
            </a:r>
            <a:r>
              <a:rPr lang="en-US" b="1" u="sng" dirty="0" smtClean="0"/>
              <a:t>smaller unit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B050"/>
                </a:solidFill>
              </a:rPr>
              <a:t>DOWN</a:t>
            </a:r>
            <a:r>
              <a:rPr lang="en-US" b="1" dirty="0" smtClean="0"/>
              <a:t> the ladder, the </a:t>
            </a:r>
            <a:r>
              <a:rPr lang="en-US" b="1" u="sng" dirty="0" smtClean="0"/>
              <a:t>number </a:t>
            </a:r>
            <a:r>
              <a:rPr lang="en-US" b="1" dirty="0" smtClean="0"/>
              <a:t>will get </a:t>
            </a:r>
            <a:r>
              <a:rPr lang="en-US" b="1" u="sng" dirty="0" smtClean="0"/>
              <a:t>larger</a:t>
            </a:r>
            <a:r>
              <a:rPr lang="en-US" b="1" dirty="0" smtClean="0"/>
              <a:t>. </a:t>
            </a:r>
            <a:r>
              <a:rPr lang="en-US" b="1" u="sng" dirty="0" smtClean="0"/>
              <a:t>Move decimal to </a:t>
            </a:r>
            <a:r>
              <a:rPr lang="en-US" b="1" u="sng" dirty="0" smtClean="0">
                <a:solidFill>
                  <a:srgbClr val="00B050"/>
                </a:solidFill>
              </a:rPr>
              <a:t>right</a:t>
            </a:r>
            <a:r>
              <a:rPr lang="en-US" b="1" dirty="0" smtClean="0"/>
              <a:t>.</a:t>
            </a:r>
          </a:p>
          <a:p>
            <a:r>
              <a:rPr lang="en-US" b="1" u="sng" dirty="0" smtClean="0"/>
              <a:t>Smaller unit needs bigger number. Bigger unit needs smaller number.</a:t>
            </a:r>
            <a:endParaRPr lang="en-US" b="1" u="sng" dirty="0" smtClean="0"/>
          </a:p>
          <a:p>
            <a:r>
              <a:rPr lang="en-US" b="1" dirty="0" smtClean="0"/>
              <a:t>Ex:    945 mL  </a:t>
            </a:r>
            <a:r>
              <a:rPr lang="en-US" b="1" dirty="0" smtClean="0">
                <a:sym typeface="Wingdings" panose="05000000000000000000" pitchFamily="2" charset="2"/>
              </a:rPr>
              <a:t>  L    (Small unit to larger unit, move decimal left 3)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Ex:    3.5 kg     mg (Large unit to smaller unit, move decimal right…)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Ex:  	25.32 m</a:t>
            </a:r>
            <a:r>
              <a:rPr lang="en-US" b="1" baseline="30000" dirty="0" smtClean="0">
                <a:sym typeface="Wingdings" panose="05000000000000000000" pitchFamily="2" charset="2"/>
              </a:rPr>
              <a:t>2</a:t>
            </a:r>
            <a:r>
              <a:rPr lang="en-US" b="1" dirty="0" smtClean="0">
                <a:sym typeface="Wingdings" panose="05000000000000000000" pitchFamily="2" charset="2"/>
              </a:rPr>
              <a:t>   cm</a:t>
            </a:r>
            <a:r>
              <a:rPr lang="en-US" b="1" baseline="30000" dirty="0" smtClean="0">
                <a:sym typeface="Wingdings" panose="05000000000000000000" pitchFamily="2" charset="2"/>
              </a:rPr>
              <a:t>2 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b="1" dirty="0" smtClean="0">
                <a:sym typeface="Wingdings" panose="05000000000000000000" pitchFamily="2" charset="2"/>
              </a:rPr>
              <a:t>(Convert both dimensions)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0236571" y="2107106"/>
          <a:ext cx="1271805" cy="4411261"/>
        </p:xfrm>
        <a:graphic>
          <a:graphicData uri="http://schemas.openxmlformats.org/drawingml/2006/table">
            <a:tbl>
              <a:tblPr firstRow="1" firstCol="1" bandRow="1"/>
              <a:tblGrid>
                <a:gridCol w="1271805">
                  <a:extLst>
                    <a:ext uri="{9D8B030D-6E8A-4147-A177-3AD203B41FA5}">
                      <a16:colId xmlns:a16="http://schemas.microsoft.com/office/drawing/2014/main" val="404161978"/>
                    </a:ext>
                  </a:extLst>
                </a:gridCol>
              </a:tblGrid>
              <a:tr h="2081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583706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9410128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1838881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7166581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3762666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6505205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7001040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0544961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805445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k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8241430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037186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911774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Base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961250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3108785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0640556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306797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2946115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758026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µ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907482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2797629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711841"/>
                  </a:ext>
                </a:extLst>
              </a:tr>
              <a:tr h="2001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</a:t>
                      </a:r>
                    </a:p>
                  </a:txBody>
                  <a:tcPr marL="6200" marR="6200" marT="620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2821206"/>
                  </a:ext>
                </a:extLst>
              </a:tr>
            </a:tbl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9952146" y="2213370"/>
            <a:ext cx="483370" cy="4473510"/>
            <a:chOff x="9952146" y="2213370"/>
            <a:chExt cx="483370" cy="4473510"/>
          </a:xfrm>
        </p:grpSpPr>
        <p:sp>
          <p:nvSpPr>
            <p:cNvPr id="2" name="TextBox 1"/>
            <p:cNvSpPr txBox="1"/>
            <p:nvPr/>
          </p:nvSpPr>
          <p:spPr>
            <a:xfrm>
              <a:off x="9952146" y="6409881"/>
              <a:ext cx="405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-9</a:t>
              </a:r>
              <a:endParaRPr lang="en-US" baseline="30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9952146" y="5827057"/>
              <a:ext cx="405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-6</a:t>
              </a:r>
              <a:endParaRPr lang="en-US" baseline="30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0029636" y="2796194"/>
              <a:ext cx="405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9</a:t>
              </a:r>
              <a:endParaRPr lang="en-US" baseline="30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952146" y="2213370"/>
              <a:ext cx="405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12</a:t>
              </a:r>
              <a:endParaRPr lang="en-US" baseline="30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014138" y="4005060"/>
              <a:ext cx="405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/>
                <a:t>3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029636" y="3391240"/>
              <a:ext cx="405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6</a:t>
              </a:r>
              <a:endParaRPr lang="en-US" baseline="30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952146" y="5232011"/>
              <a:ext cx="405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-3</a:t>
              </a:r>
              <a:endParaRPr lang="en-US" baseline="30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014138" y="4618191"/>
              <a:ext cx="405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0</a:t>
              </a:r>
              <a:endParaRPr lang="en-US" baseline="30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52146" y="5037737"/>
              <a:ext cx="405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-2</a:t>
              </a:r>
              <a:endParaRPr lang="en-US" baseline="30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967644" y="4843462"/>
              <a:ext cx="405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aseline="30000" dirty="0" smtClean="0"/>
                <a:t>-1</a:t>
              </a:r>
              <a:endParaRPr lang="en-US" baseline="30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7979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method 2 – Powers of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679995" cy="377117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Each of the </a:t>
            </a:r>
            <a:r>
              <a:rPr lang="en-US" b="1" u="sng" dirty="0" smtClean="0"/>
              <a:t>prefix labels </a:t>
            </a:r>
            <a:r>
              <a:rPr lang="en-US" b="1" dirty="0" smtClean="0"/>
              <a:t>can be considered a variable that has the </a:t>
            </a:r>
            <a:r>
              <a:rPr lang="en-US" b="1" u="sng" dirty="0" smtClean="0"/>
              <a:t>value of its defined power of 10</a:t>
            </a:r>
            <a:r>
              <a:rPr lang="en-US" b="1" dirty="0" smtClean="0"/>
              <a:t>. </a:t>
            </a:r>
          </a:p>
          <a:p>
            <a:r>
              <a:rPr lang="en-US" b="1" dirty="0"/>
              <a:t>You may replace 10</a:t>
            </a:r>
            <a:r>
              <a:rPr lang="en-US" b="1" baseline="30000" dirty="0"/>
              <a:t>3</a:t>
            </a:r>
            <a:r>
              <a:rPr lang="en-US" b="1" dirty="0"/>
              <a:t> with k.</a:t>
            </a:r>
          </a:p>
          <a:p>
            <a:r>
              <a:rPr lang="en-US" b="1" dirty="0"/>
              <a:t>You may replace k with 10</a:t>
            </a:r>
            <a:r>
              <a:rPr lang="en-US" b="1" baseline="30000" dirty="0"/>
              <a:t>3</a:t>
            </a:r>
            <a:r>
              <a:rPr lang="en-US" b="1" dirty="0"/>
              <a:t>.</a:t>
            </a:r>
          </a:p>
          <a:p>
            <a:r>
              <a:rPr lang="en-US" b="1" dirty="0" smtClean="0"/>
              <a:t>Convenient to use if values are in </a:t>
            </a:r>
            <a:r>
              <a:rPr lang="en-US" b="1" u="sng" dirty="0" smtClean="0"/>
              <a:t>scientific notation</a:t>
            </a:r>
          </a:p>
          <a:p>
            <a:r>
              <a:rPr lang="en-US" b="1" dirty="0" smtClean="0"/>
              <a:t>Ex: </a:t>
            </a:r>
            <a:r>
              <a:rPr lang="en-US" b="1" dirty="0">
                <a:sym typeface="Wingdings" panose="05000000000000000000" pitchFamily="2" charset="2"/>
              </a:rPr>
              <a:t>3.4 x 10</a:t>
            </a:r>
            <a:r>
              <a:rPr lang="en-US" b="1" baseline="30000" dirty="0">
                <a:sym typeface="Wingdings" panose="05000000000000000000" pitchFamily="2" charset="2"/>
              </a:rPr>
              <a:t>2</a:t>
            </a:r>
            <a:r>
              <a:rPr lang="en-US" b="1" dirty="0" smtClean="0"/>
              <a:t> nm </a:t>
            </a:r>
            <a:r>
              <a:rPr lang="en-US" b="1" dirty="0" smtClean="0">
                <a:sym typeface="Wingdings" panose="05000000000000000000" pitchFamily="2" charset="2"/>
              </a:rPr>
              <a:t>   m	( n means 10</a:t>
            </a:r>
            <a:r>
              <a:rPr lang="en-US" b="1" baseline="30000" dirty="0" smtClean="0">
                <a:sym typeface="Wingdings" panose="05000000000000000000" pitchFamily="2" charset="2"/>
              </a:rPr>
              <a:t>-9</a:t>
            </a:r>
            <a:r>
              <a:rPr lang="en-US" b="1" dirty="0" smtClean="0">
                <a:sym typeface="Wingdings" panose="05000000000000000000" pitchFamily="2" charset="2"/>
              </a:rPr>
              <a:t>)   3.4 x 10</a:t>
            </a:r>
            <a:r>
              <a:rPr lang="en-US" b="1" baseline="30000" dirty="0" smtClean="0">
                <a:sym typeface="Wingdings" panose="05000000000000000000" pitchFamily="2" charset="2"/>
              </a:rPr>
              <a:t>2</a:t>
            </a:r>
            <a:r>
              <a:rPr lang="en-US" b="1" dirty="0" smtClean="0">
                <a:sym typeface="Wingdings" panose="05000000000000000000" pitchFamily="2" charset="2"/>
              </a:rPr>
              <a:t> x 10</a:t>
            </a:r>
            <a:r>
              <a:rPr lang="en-US" b="1" baseline="30000" dirty="0" smtClean="0">
                <a:sym typeface="Wingdings" panose="05000000000000000000" pitchFamily="2" charset="2"/>
              </a:rPr>
              <a:t>-9</a:t>
            </a:r>
            <a:r>
              <a:rPr lang="en-US" b="1" dirty="0" smtClean="0">
                <a:sym typeface="Wingdings" panose="05000000000000000000" pitchFamily="2" charset="2"/>
              </a:rPr>
              <a:t> m = 3.4 x 10</a:t>
            </a:r>
            <a:r>
              <a:rPr lang="en-US" b="1" baseline="30000" dirty="0" smtClean="0">
                <a:sym typeface="Wingdings" panose="05000000000000000000" pitchFamily="2" charset="2"/>
              </a:rPr>
              <a:t>-7</a:t>
            </a:r>
            <a:r>
              <a:rPr lang="en-US" b="1" dirty="0" smtClean="0">
                <a:sym typeface="Wingdings" panose="05000000000000000000" pitchFamily="2" charset="2"/>
              </a:rPr>
              <a:t> m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Ex: </a:t>
            </a:r>
            <a:r>
              <a:rPr lang="en-US" b="1" dirty="0">
                <a:sym typeface="Wingdings" panose="05000000000000000000" pitchFamily="2" charset="2"/>
              </a:rPr>
              <a:t>4.78 x 10</a:t>
            </a:r>
            <a:r>
              <a:rPr lang="en-US" b="1" baseline="30000" dirty="0">
                <a:sym typeface="Wingdings" panose="05000000000000000000" pitchFamily="2" charset="2"/>
              </a:rPr>
              <a:t>-2</a:t>
            </a:r>
            <a:r>
              <a:rPr lang="en-US" b="1" dirty="0" smtClean="0">
                <a:sym typeface="Wingdings" panose="05000000000000000000" pitchFamily="2" charset="2"/>
              </a:rPr>
              <a:t> m  cm    (Target needs 10</a:t>
            </a:r>
            <a:r>
              <a:rPr lang="en-US" b="1" baseline="30000" dirty="0" smtClean="0">
                <a:sym typeface="Wingdings" panose="05000000000000000000" pitchFamily="2" charset="2"/>
              </a:rPr>
              <a:t>-2</a:t>
            </a:r>
            <a:r>
              <a:rPr lang="en-US" b="1" dirty="0" smtClean="0">
                <a:sym typeface="Wingdings" panose="05000000000000000000" pitchFamily="2" charset="2"/>
              </a:rPr>
              <a:t>)   4.78 x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10</a:t>
            </a:r>
            <a:r>
              <a:rPr lang="en-US" b="1" baseline="30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-2</a:t>
            </a:r>
            <a:r>
              <a:rPr lang="en-US" b="1" dirty="0" smtClean="0">
                <a:sym typeface="Wingdings" panose="05000000000000000000" pitchFamily="2" charset="2"/>
              </a:rPr>
              <a:t> m = 4.78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c</a:t>
            </a:r>
            <a:r>
              <a:rPr lang="en-US" b="1" dirty="0" smtClean="0">
                <a:sym typeface="Wingdings" panose="05000000000000000000" pitchFamily="2" charset="2"/>
              </a:rPr>
              <a:t>m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Ex: </a:t>
            </a:r>
            <a:r>
              <a:rPr lang="en-US" b="1" dirty="0">
                <a:sym typeface="Wingdings" panose="05000000000000000000" pitchFamily="2" charset="2"/>
              </a:rPr>
              <a:t>3.58 x 10</a:t>
            </a:r>
            <a:r>
              <a:rPr lang="en-US" b="1" baseline="30000" dirty="0">
                <a:sym typeface="Wingdings" panose="05000000000000000000" pitchFamily="2" charset="2"/>
              </a:rPr>
              <a:t>-4 </a:t>
            </a:r>
            <a:r>
              <a:rPr lang="en-US" b="1" dirty="0" smtClean="0">
                <a:sym typeface="Wingdings" panose="05000000000000000000" pitchFamily="2" charset="2"/>
              </a:rPr>
              <a:t>cm    </a:t>
            </a:r>
            <a:r>
              <a:rPr lang="el-GR" b="1" dirty="0" smtClean="0">
                <a:sym typeface="Wingdings" panose="05000000000000000000" pitchFamily="2" charset="2"/>
              </a:rPr>
              <a:t>μ</a:t>
            </a:r>
            <a:r>
              <a:rPr lang="en-US" b="1" dirty="0" smtClean="0">
                <a:sym typeface="Wingdings" panose="05000000000000000000" pitchFamily="2" charset="2"/>
              </a:rPr>
              <a:t>m  (Target needs 10</a:t>
            </a:r>
            <a:r>
              <a:rPr lang="en-US" b="1" baseline="30000" dirty="0" smtClean="0">
                <a:sym typeface="Wingdings" panose="05000000000000000000" pitchFamily="2" charset="2"/>
              </a:rPr>
              <a:t>-6</a:t>
            </a:r>
            <a:r>
              <a:rPr lang="en-US" b="1" dirty="0" smtClean="0">
                <a:sym typeface="Wingdings" panose="05000000000000000000" pitchFamily="2" charset="2"/>
              </a:rPr>
              <a:t> m) </a:t>
            </a:r>
            <a:r>
              <a:rPr lang="en-US" b="1" dirty="0">
                <a:sym typeface="Wingdings" panose="05000000000000000000" pitchFamily="2" charset="2"/>
              </a:rPr>
              <a:t>3.58 x </a:t>
            </a:r>
            <a:r>
              <a:rPr lang="en-US" b="1" dirty="0" smtClean="0">
                <a:sym typeface="Wingdings" panose="05000000000000000000" pitchFamily="2" charset="2"/>
              </a:rPr>
              <a:t>10</a:t>
            </a:r>
            <a:r>
              <a:rPr lang="en-US" b="1" baseline="30000" dirty="0" smtClean="0">
                <a:sym typeface="Wingdings" panose="05000000000000000000" pitchFamily="2" charset="2"/>
              </a:rPr>
              <a:t>-4</a:t>
            </a:r>
            <a:r>
              <a:rPr lang="en-US" b="1" dirty="0" smtClean="0">
                <a:sym typeface="Wingdings" panose="05000000000000000000" pitchFamily="2" charset="2"/>
              </a:rPr>
              <a:t> </a:t>
            </a:r>
            <a:r>
              <a:rPr lang="en-US" b="1" dirty="0">
                <a:sym typeface="Wingdings" panose="05000000000000000000" pitchFamily="2" charset="2"/>
              </a:rPr>
              <a:t>x </a:t>
            </a:r>
            <a:r>
              <a:rPr lang="en-US" b="1" dirty="0" smtClean="0">
                <a:sym typeface="Wingdings" panose="05000000000000000000" pitchFamily="2" charset="2"/>
              </a:rPr>
              <a:t>10</a:t>
            </a:r>
            <a:r>
              <a:rPr lang="en-US" b="1" baseline="30000" dirty="0" smtClean="0">
                <a:sym typeface="Wingdings" panose="05000000000000000000" pitchFamily="2" charset="2"/>
              </a:rPr>
              <a:t>-2 </a:t>
            </a:r>
            <a:r>
              <a:rPr lang="en-US" b="1" dirty="0" smtClean="0">
                <a:sym typeface="Wingdings" panose="05000000000000000000" pitchFamily="2" charset="2"/>
              </a:rPr>
              <a:t>m= 3.58 </a:t>
            </a:r>
            <a:r>
              <a:rPr lang="en-US" b="1" dirty="0">
                <a:sym typeface="Wingdings" panose="05000000000000000000" pitchFamily="2" charset="2"/>
              </a:rPr>
              <a:t>x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10</a:t>
            </a:r>
            <a:r>
              <a:rPr lang="en-US" b="1" baseline="30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-6</a:t>
            </a:r>
            <a:r>
              <a:rPr lang="en-US" b="1" dirty="0" smtClean="0">
                <a:sym typeface="Wingdings" panose="05000000000000000000" pitchFamily="2" charset="2"/>
              </a:rPr>
              <a:t> m = 3.58 </a:t>
            </a:r>
            <a:r>
              <a:rPr lang="el-GR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μ</a:t>
            </a:r>
            <a:r>
              <a:rPr lang="en-US" b="1" dirty="0">
                <a:sym typeface="Wingdings" panose="05000000000000000000" pitchFamily="2" charset="2"/>
              </a:rPr>
              <a:t>m </a:t>
            </a:r>
            <a:endParaRPr lang="en-US" b="1" dirty="0" smtClean="0">
              <a:sym typeface="Wingdings" panose="05000000000000000000" pitchFamily="2" charset="2"/>
            </a:endParaRPr>
          </a:p>
          <a:p>
            <a:r>
              <a:rPr lang="en-US" b="1" dirty="0" smtClean="0">
                <a:sym typeface="Wingdings" panose="05000000000000000000" pitchFamily="2" charset="2"/>
              </a:rPr>
              <a:t>Trick: If you don’t have the powers of 10 you need, you can multiply by a special form of 1</a:t>
            </a:r>
          </a:p>
          <a:p>
            <a:pPr lvl="1"/>
            <a:r>
              <a:rPr lang="en-US" b="1" dirty="0" smtClean="0">
                <a:sym typeface="Wingdings" panose="05000000000000000000" pitchFamily="2" charset="2"/>
              </a:rPr>
              <a:t>Ex:  (10</a:t>
            </a:r>
            <a:r>
              <a:rPr lang="en-US" b="1" baseline="30000" dirty="0" smtClean="0">
                <a:sym typeface="Wingdings" panose="05000000000000000000" pitchFamily="2" charset="2"/>
              </a:rPr>
              <a:t>-3</a:t>
            </a:r>
            <a:r>
              <a:rPr lang="en-US" b="1" dirty="0" smtClean="0">
                <a:sym typeface="Wingdings" panose="05000000000000000000" pitchFamily="2" charset="2"/>
              </a:rPr>
              <a:t> x 10</a:t>
            </a:r>
            <a:r>
              <a:rPr lang="en-US" b="1" baseline="30000" dirty="0" smtClean="0">
                <a:sym typeface="Wingdings" panose="05000000000000000000" pitchFamily="2" charset="2"/>
              </a:rPr>
              <a:t>3</a:t>
            </a:r>
            <a:r>
              <a:rPr lang="en-US" b="1" dirty="0" smtClean="0">
                <a:sym typeface="Wingdings" panose="05000000000000000000" pitchFamily="2" charset="2"/>
              </a:rPr>
              <a:t>) = 10</a:t>
            </a:r>
            <a:r>
              <a:rPr lang="en-US" b="1" baseline="30000" dirty="0" smtClean="0">
                <a:sym typeface="Wingdings" panose="05000000000000000000" pitchFamily="2" charset="2"/>
              </a:rPr>
              <a:t>0</a:t>
            </a:r>
            <a:r>
              <a:rPr lang="en-US" b="1" dirty="0" smtClean="0">
                <a:sym typeface="Wingdings" panose="05000000000000000000" pitchFamily="2" charset="2"/>
              </a:rPr>
              <a:t> = 1	 or  Ex: (10</a:t>
            </a:r>
            <a:r>
              <a:rPr lang="en-US" b="1" baseline="30000" dirty="0" smtClean="0">
                <a:sym typeface="Wingdings" panose="05000000000000000000" pitchFamily="2" charset="2"/>
              </a:rPr>
              <a:t>-6</a:t>
            </a:r>
            <a:r>
              <a:rPr lang="en-US" b="1" dirty="0" smtClean="0">
                <a:sym typeface="Wingdings" panose="05000000000000000000" pitchFamily="2" charset="2"/>
              </a:rPr>
              <a:t> x 10</a:t>
            </a:r>
            <a:r>
              <a:rPr lang="en-US" b="1" baseline="30000" dirty="0" smtClean="0">
                <a:sym typeface="Wingdings" panose="05000000000000000000" pitchFamily="2" charset="2"/>
              </a:rPr>
              <a:t>6</a:t>
            </a:r>
            <a:r>
              <a:rPr lang="en-US" b="1" dirty="0" smtClean="0">
                <a:sym typeface="Wingdings" panose="05000000000000000000" pitchFamily="2" charset="2"/>
              </a:rPr>
              <a:t>) = 10</a:t>
            </a:r>
            <a:r>
              <a:rPr lang="en-US" b="1" baseline="30000" dirty="0" smtClean="0">
                <a:sym typeface="Wingdings" panose="05000000000000000000" pitchFamily="2" charset="2"/>
              </a:rPr>
              <a:t>0</a:t>
            </a:r>
            <a:r>
              <a:rPr lang="en-US" b="1" dirty="0" smtClean="0">
                <a:sym typeface="Wingdings" panose="05000000000000000000" pitchFamily="2" charset="2"/>
              </a:rPr>
              <a:t> = 1</a:t>
            </a:r>
          </a:p>
          <a:p>
            <a:pPr lvl="1"/>
            <a:r>
              <a:rPr lang="en-US" b="1" dirty="0" smtClean="0">
                <a:sym typeface="Wingdings" panose="05000000000000000000" pitchFamily="2" charset="2"/>
              </a:rPr>
              <a:t>Ex:  6.13 x 10</a:t>
            </a:r>
            <a:r>
              <a:rPr lang="en-US" b="1" baseline="30000" dirty="0" smtClean="0">
                <a:sym typeface="Wingdings" panose="05000000000000000000" pitchFamily="2" charset="2"/>
              </a:rPr>
              <a:t>-5</a:t>
            </a:r>
            <a:r>
              <a:rPr lang="en-US" b="1" dirty="0" smtClean="0">
                <a:sym typeface="Wingdings" panose="05000000000000000000" pitchFamily="2" charset="2"/>
              </a:rPr>
              <a:t> mg  kg  (Target needs 10</a:t>
            </a:r>
            <a:r>
              <a:rPr lang="en-US" b="1" baseline="30000" dirty="0" smtClean="0">
                <a:sym typeface="Wingdings" panose="05000000000000000000" pitchFamily="2" charset="2"/>
              </a:rPr>
              <a:t>3</a:t>
            </a:r>
            <a:r>
              <a:rPr lang="en-US" b="1" dirty="0" smtClean="0">
                <a:sym typeface="Wingdings" panose="05000000000000000000" pitchFamily="2" charset="2"/>
              </a:rPr>
              <a:t>)</a:t>
            </a:r>
            <a:r>
              <a:rPr lang="en-US" b="1" dirty="0">
                <a:sym typeface="Wingdings" panose="05000000000000000000" pitchFamily="2" charset="2"/>
              </a:rPr>
              <a:t> </a:t>
            </a:r>
            <a:r>
              <a:rPr lang="en-US" b="1" dirty="0" smtClean="0">
                <a:sym typeface="Wingdings" panose="05000000000000000000" pitchFamily="2" charset="2"/>
              </a:rPr>
              <a:t>6.13 x 10</a:t>
            </a:r>
            <a:r>
              <a:rPr lang="en-US" b="1" baseline="30000" dirty="0" smtClean="0">
                <a:sym typeface="Wingdings" panose="05000000000000000000" pitchFamily="2" charset="2"/>
              </a:rPr>
              <a:t>-5</a:t>
            </a:r>
            <a:r>
              <a:rPr lang="en-US" b="1" dirty="0" smtClean="0">
                <a:sym typeface="Wingdings" panose="05000000000000000000" pitchFamily="2" charset="2"/>
              </a:rPr>
              <a:t> x 10</a:t>
            </a:r>
            <a:r>
              <a:rPr lang="en-US" b="1" baseline="30000" dirty="0" smtClean="0">
                <a:sym typeface="Wingdings" panose="05000000000000000000" pitchFamily="2" charset="2"/>
              </a:rPr>
              <a:t>-3</a:t>
            </a:r>
            <a:r>
              <a:rPr lang="en-US" b="1" dirty="0" smtClean="0">
                <a:sym typeface="Wingdings" panose="05000000000000000000" pitchFamily="2" charset="2"/>
              </a:rPr>
              <a:t> x (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10</a:t>
            </a:r>
            <a:r>
              <a:rPr lang="en-US" b="1" baseline="30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b="1" dirty="0" smtClean="0">
                <a:sym typeface="Wingdings" panose="05000000000000000000" pitchFamily="2" charset="2"/>
              </a:rPr>
              <a:t> x 10</a:t>
            </a:r>
            <a:r>
              <a:rPr lang="en-US" b="1" baseline="30000" dirty="0" smtClean="0">
                <a:sym typeface="Wingdings" panose="05000000000000000000" pitchFamily="2" charset="2"/>
              </a:rPr>
              <a:t>-3</a:t>
            </a:r>
            <a:r>
              <a:rPr lang="en-US" b="1" dirty="0" smtClean="0">
                <a:sym typeface="Wingdings" panose="05000000000000000000" pitchFamily="2" charset="2"/>
              </a:rPr>
              <a:t>) g = 6.13 x 10</a:t>
            </a:r>
            <a:r>
              <a:rPr lang="en-US" b="1" baseline="30000" dirty="0" smtClean="0">
                <a:sym typeface="Wingdings" panose="05000000000000000000" pitchFamily="2" charset="2"/>
              </a:rPr>
              <a:t>-11</a:t>
            </a:r>
            <a:r>
              <a:rPr lang="en-US" b="1" dirty="0" smtClean="0">
                <a:sym typeface="Wingdings" panose="05000000000000000000" pitchFamily="2" charset="2"/>
              </a:rPr>
              <a:t>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k</a:t>
            </a:r>
            <a:r>
              <a:rPr lang="en-US" b="1" dirty="0" smtClean="0">
                <a:sym typeface="Wingdings" panose="05000000000000000000" pitchFamily="2" charset="2"/>
              </a:rPr>
              <a:t>g	</a:t>
            </a:r>
          </a:p>
          <a:p>
            <a:pPr marL="1828800" lvl="4" indent="0">
              <a:buNone/>
            </a:pPr>
            <a:endParaRPr lang="en-US" b="1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9293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Conversions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Ex: 452 mm   </a:t>
            </a:r>
            <a:r>
              <a:rPr lang="en-US" sz="2400" b="1" dirty="0" smtClean="0">
                <a:sym typeface="Wingdings" panose="05000000000000000000" pitchFamily="2" charset="2"/>
              </a:rPr>
              <a:t>   m</a:t>
            </a:r>
          </a:p>
          <a:p>
            <a:r>
              <a:rPr lang="en-US" sz="2400" b="1" dirty="0" smtClean="0">
                <a:sym typeface="Wingdings" panose="05000000000000000000" pitchFamily="2" charset="2"/>
              </a:rPr>
              <a:t>Ex: 6.78 x 10</a:t>
            </a:r>
            <a:r>
              <a:rPr lang="en-US" sz="2400" b="1" baseline="30000" dirty="0" smtClean="0">
                <a:sym typeface="Wingdings" panose="05000000000000000000" pitchFamily="2" charset="2"/>
              </a:rPr>
              <a:t>-7</a:t>
            </a:r>
            <a:r>
              <a:rPr lang="en-US" sz="2400" b="1" dirty="0" smtClean="0">
                <a:sym typeface="Wingdings" panose="05000000000000000000" pitchFamily="2" charset="2"/>
              </a:rPr>
              <a:t> km   m</a:t>
            </a:r>
          </a:p>
          <a:p>
            <a:r>
              <a:rPr lang="en-US" sz="2400" b="1" dirty="0" smtClean="0">
                <a:sym typeface="Wingdings" panose="05000000000000000000" pitchFamily="2" charset="2"/>
              </a:rPr>
              <a:t>Ex: 5.7 x 10</a:t>
            </a:r>
            <a:r>
              <a:rPr lang="en-US" sz="2400" b="1" baseline="30000" dirty="0" smtClean="0">
                <a:sym typeface="Wingdings" panose="05000000000000000000" pitchFamily="2" charset="2"/>
              </a:rPr>
              <a:t>-9</a:t>
            </a:r>
            <a:r>
              <a:rPr lang="en-US" sz="2400" b="1" dirty="0" smtClean="0">
                <a:sym typeface="Wingdings" panose="05000000000000000000" pitchFamily="2" charset="2"/>
              </a:rPr>
              <a:t> L    </a:t>
            </a:r>
            <a:r>
              <a:rPr lang="el-GR" sz="2400" b="1" dirty="0" smtClean="0">
                <a:sym typeface="Wingdings" panose="05000000000000000000" pitchFamily="2" charset="2"/>
              </a:rPr>
              <a:t>μ</a:t>
            </a:r>
            <a:r>
              <a:rPr lang="en-US" sz="2400" b="1" dirty="0" smtClean="0">
                <a:sym typeface="Wingdings" panose="05000000000000000000" pitchFamily="2" charset="2"/>
              </a:rPr>
              <a:t>L</a:t>
            </a:r>
          </a:p>
          <a:p>
            <a:r>
              <a:rPr lang="en-US" sz="2400" b="1" dirty="0" smtClean="0">
                <a:sym typeface="Wingdings" panose="05000000000000000000" pitchFamily="2" charset="2"/>
              </a:rPr>
              <a:t>Ex: 2.3 L  mL</a:t>
            </a:r>
          </a:p>
          <a:p>
            <a:r>
              <a:rPr lang="en-US" sz="2400" b="1" dirty="0" smtClean="0">
                <a:sym typeface="Wingdings" panose="05000000000000000000" pitchFamily="2" charset="2"/>
              </a:rPr>
              <a:t>Ex:  0.0000213 km  mm</a:t>
            </a:r>
          </a:p>
          <a:p>
            <a:r>
              <a:rPr lang="en-US" sz="2400" b="1" dirty="0" smtClean="0">
                <a:sym typeface="Wingdings" panose="05000000000000000000" pitchFamily="2" charset="2"/>
              </a:rPr>
              <a:t>Ex</a:t>
            </a:r>
            <a:r>
              <a:rPr lang="en-US" sz="2400" b="1" dirty="0">
                <a:sym typeface="Wingdings" panose="05000000000000000000" pitchFamily="2" charset="2"/>
              </a:rPr>
              <a:t>: </a:t>
            </a:r>
            <a:r>
              <a:rPr lang="en-US" sz="2400" b="1" dirty="0" smtClean="0">
                <a:sym typeface="Wingdings" panose="05000000000000000000" pitchFamily="2" charset="2"/>
              </a:rPr>
              <a:t>1.05 x 10</a:t>
            </a:r>
            <a:r>
              <a:rPr lang="en-US" sz="2400" b="1" baseline="30000" dirty="0" smtClean="0">
                <a:sym typeface="Wingdings" panose="05000000000000000000" pitchFamily="2" charset="2"/>
              </a:rPr>
              <a:t>5</a:t>
            </a:r>
            <a:r>
              <a:rPr lang="en-US" sz="2400" b="1" dirty="0" smtClean="0">
                <a:sym typeface="Wingdings" panose="05000000000000000000" pitchFamily="2" charset="2"/>
              </a:rPr>
              <a:t> </a:t>
            </a:r>
            <a:r>
              <a:rPr lang="en-US" sz="2400" b="1" dirty="0">
                <a:sym typeface="Wingdings" panose="05000000000000000000" pitchFamily="2" charset="2"/>
              </a:rPr>
              <a:t>km</a:t>
            </a:r>
            <a:r>
              <a:rPr lang="en-US" sz="2400" b="1" baseline="30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    m</a:t>
            </a:r>
            <a:r>
              <a:rPr lang="en-US" sz="2400" b="1" baseline="30000" dirty="0">
                <a:sym typeface="Wingdings" panose="05000000000000000000" pitchFamily="2" charset="2"/>
              </a:rPr>
              <a:t>2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48944" y="2603500"/>
            <a:ext cx="34913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If you’ve got scientific notation, the power of 10 method is going to work best.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8943" y="4125451"/>
            <a:ext cx="34913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you’ve got standard notation, the ladder moving decimals method is going to work best.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45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9972392" cy="706964"/>
          </a:xfrm>
        </p:spPr>
        <p:txBody>
          <a:bodyPr/>
          <a:lstStyle/>
          <a:p>
            <a:r>
              <a:rPr lang="en-US" dirty="0"/>
              <a:t>Conversion Method 3 – </a:t>
            </a:r>
            <a:r>
              <a:rPr lang="en-US" dirty="0" smtClean="0"/>
              <a:t>Dimensionalysis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3126"/>
            <a:ext cx="10289146" cy="984847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Also called the factor label method</a:t>
            </a:r>
            <a:endParaRPr lang="en-US" sz="2400" b="1" dirty="0" smtClean="0"/>
          </a:p>
          <a:p>
            <a:r>
              <a:rPr lang="en-US" sz="2400" b="1" dirty="0" smtClean="0"/>
              <a:t>Ex</a:t>
            </a:r>
            <a:r>
              <a:rPr lang="en-US" sz="2400" b="1" dirty="0" smtClean="0"/>
              <a:t>: How many individual eggs are there in 22 dozens of eggs?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30121" y="3690848"/>
            <a:ext cx="1213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22 dozen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383880" y="3856860"/>
            <a:ext cx="51516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590587" y="3895329"/>
            <a:ext cx="175152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93587" y="3948549"/>
            <a:ext cx="1133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dozen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25780" y="3503086"/>
            <a:ext cx="1133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eggs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02809" y="3954777"/>
            <a:ext cx="450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02809" y="3503086"/>
            <a:ext cx="450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466350" y="3895328"/>
            <a:ext cx="792053" cy="4650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485940" y="3662792"/>
            <a:ext cx="792053" cy="4650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54890" y="3690848"/>
            <a:ext cx="1877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264 eggs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16489" y="4539067"/>
            <a:ext cx="9401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Valid process because all conversion factors = 1.</a:t>
            </a:r>
          </a:p>
        </p:txBody>
      </p:sp>
    </p:spTree>
    <p:extLst>
      <p:ext uri="{BB962C8B-B14F-4D97-AF65-F5344CB8AC3E}">
        <p14:creationId xmlns:p14="http://schemas.microsoft.com/office/powerpoint/2010/main" val="387571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/>
      <p:bldP spid="9" grpId="0"/>
      <p:bldP spid="10" grpId="0"/>
      <p:bldP spid="11" grpId="0"/>
      <p:bldP spid="15" grpId="0"/>
      <p:bldP spid="1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15227</TotalTime>
  <Words>993</Words>
  <Application>Microsoft Office PowerPoint</Application>
  <PresentationFormat>Widescreen</PresentationFormat>
  <Paragraphs>216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Cambria Math</vt:lpstr>
      <vt:lpstr>Century Gothic</vt:lpstr>
      <vt:lpstr>Times New Roman</vt:lpstr>
      <vt:lpstr>Wingdings</vt:lpstr>
      <vt:lpstr>Wingdings 3</vt:lpstr>
      <vt:lpstr>Ion Boardroom</vt:lpstr>
      <vt:lpstr>Chemistry – Sept 5, 2019 </vt:lpstr>
      <vt:lpstr>Objectives and Agenda</vt:lpstr>
      <vt:lpstr>SI (metric) System</vt:lpstr>
      <vt:lpstr>The mole concept</vt:lpstr>
      <vt:lpstr>Complete Set of Prefixes</vt:lpstr>
      <vt:lpstr>Converting Method 1 –  Move decimal</vt:lpstr>
      <vt:lpstr>Converting method 2 – Powers of 10</vt:lpstr>
      <vt:lpstr>Metric Conversions Practice</vt:lpstr>
      <vt:lpstr>Conversion Method 3 – Dimensionalysis</vt:lpstr>
      <vt:lpstr>Conversion Method 3 – Dimensionalysis</vt:lpstr>
      <vt:lpstr>Meter Stick Equivalences</vt:lpstr>
      <vt:lpstr>Conversion Method 3 – Dimensionalysis</vt:lpstr>
      <vt:lpstr>Practice with Conversion factors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96</cp:revision>
  <dcterms:created xsi:type="dcterms:W3CDTF">2015-08-11T02:33:52Z</dcterms:created>
  <dcterms:modified xsi:type="dcterms:W3CDTF">2019-09-05T01:02:57Z</dcterms:modified>
</cp:coreProperties>
</file>